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88" r:id="rId2"/>
    <p:sldMasterId id="2147484201" r:id="rId3"/>
    <p:sldMasterId id="2147484215" r:id="rId4"/>
    <p:sldMasterId id="2147484228" r:id="rId5"/>
    <p:sldMasterId id="2147484242" r:id="rId6"/>
  </p:sldMasterIdLst>
  <p:notesMasterIdLst>
    <p:notesMasterId r:id="rId25"/>
  </p:notesMasterIdLst>
  <p:sldIdLst>
    <p:sldId id="258" r:id="rId7"/>
    <p:sldId id="271" r:id="rId8"/>
    <p:sldId id="295" r:id="rId9"/>
    <p:sldId id="296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1" r:id="rId24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6" autoAdjust="0"/>
    <p:restoredTop sz="93728" autoAdjust="0"/>
  </p:normalViewPr>
  <p:slideViewPr>
    <p:cSldViewPr>
      <p:cViewPr varScale="1">
        <p:scale>
          <a:sx n="64" d="100"/>
          <a:sy n="64" d="100"/>
        </p:scale>
        <p:origin x="-17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Divide into</a:t>
            </a:r>
            <a:r>
              <a:rPr lang="en-GB" baseline="0" dirty="0" smtClean="0"/>
              <a:t> 3 to 4 </a:t>
            </a:r>
            <a:r>
              <a:rPr lang="en-GB" dirty="0" smtClean="0"/>
              <a:t>groups (table rows?)</a:t>
            </a:r>
          </a:p>
          <a:p>
            <a:endParaRPr lang="en-GB" dirty="0" smtClean="0"/>
          </a:p>
          <a:p>
            <a:r>
              <a:rPr lang="en-GB" dirty="0" smtClean="0"/>
              <a:t>Why do we need warnings?  How are they different to a normal forecast? Why is this important?</a:t>
            </a:r>
          </a:p>
          <a:p>
            <a:endParaRPr lang="en-GB" dirty="0" smtClean="0"/>
          </a:p>
          <a:p>
            <a:r>
              <a:rPr lang="en-GB" dirty="0" smtClean="0"/>
              <a:t>Who</a:t>
            </a:r>
            <a:r>
              <a:rPr lang="en-GB" baseline="0" dirty="0" smtClean="0"/>
              <a:t> needs them?  Public, responders, media.  Are their needs the same?  Key point through the next few days is </a:t>
            </a:r>
            <a:r>
              <a:rPr lang="en-GB" b="1" baseline="0" dirty="0" smtClean="0"/>
              <a:t>who</a:t>
            </a:r>
            <a:r>
              <a:rPr lang="en-GB" b="0" baseline="0" dirty="0" smtClean="0"/>
              <a:t> the warning is for and to make sure we fulfil their requirements. We will look at why this is important in the next session.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Divide into</a:t>
            </a:r>
            <a:r>
              <a:rPr lang="en-GB" baseline="0" dirty="0" smtClean="0"/>
              <a:t> 3 to 4 </a:t>
            </a:r>
            <a:r>
              <a:rPr lang="en-GB" dirty="0" smtClean="0"/>
              <a:t>groups (table rows?)</a:t>
            </a:r>
          </a:p>
          <a:p>
            <a:endParaRPr lang="en-GB" dirty="0" smtClean="0"/>
          </a:p>
          <a:p>
            <a:r>
              <a:rPr lang="en-GB" dirty="0" smtClean="0"/>
              <a:t>Why do we need warnings?  How are they different to a normal forecast? Why is this important?</a:t>
            </a:r>
          </a:p>
          <a:p>
            <a:endParaRPr lang="en-GB" dirty="0" smtClean="0"/>
          </a:p>
          <a:p>
            <a:r>
              <a:rPr lang="en-GB" dirty="0" smtClean="0"/>
              <a:t>Who</a:t>
            </a:r>
            <a:r>
              <a:rPr lang="en-GB" baseline="0" dirty="0" smtClean="0"/>
              <a:t> needs them?  Public, responders, media.  Are their needs the same?  Key point through the next few days is </a:t>
            </a:r>
            <a:r>
              <a:rPr lang="en-GB" b="1" baseline="0" dirty="0" smtClean="0"/>
              <a:t>who</a:t>
            </a:r>
            <a:r>
              <a:rPr lang="en-GB" b="0" baseline="0" dirty="0" smtClean="0"/>
              <a:t> the warning is for and to make sure we fulfil their requirements. We will look at why this is important in the next session.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>
                <a:solidFill>
                  <a:srgbClr val="1F497D"/>
                </a:solidFill>
              </a:rPr>
              <a:pPr>
                <a:defRPr/>
              </a:pPr>
              <a:t>4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 longer range,</a:t>
            </a:r>
            <a:r>
              <a:rPr lang="en-GB" baseline="0" dirty="0" smtClean="0"/>
              <a:t> good for explaining what might happen as an alternative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218E5-3279-404C-86BB-FBFE5055C267}" type="slidenum">
              <a:rPr lang="en-GB" smtClean="0">
                <a:solidFill>
                  <a:srgbClr val="1F497D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ext &amp; Tabl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5923900" y="2636912"/>
            <a:ext cx="2768808" cy="36720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238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ext &amp; Pictur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3358" y="2636913"/>
            <a:ext cx="2769398" cy="3671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238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74825"/>
            <a:ext cx="6972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6840413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52120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82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5923900" y="2636912"/>
            <a:ext cx="2768808" cy="367201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115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0" y="1774825"/>
            <a:ext cx="69723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3358" y="2636913"/>
            <a:ext cx="2769398" cy="3671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930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One Column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6840413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Two Column 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 (alt)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24075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52120" y="2276474"/>
            <a:ext cx="3312021" cy="4392886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408"/>
              </a:spcAft>
              <a:defRPr/>
            </a:lvl1pPr>
            <a:lvl2pPr>
              <a:spcAft>
                <a:spcPts val="408"/>
              </a:spcAft>
              <a:defRPr/>
            </a:lvl2pPr>
            <a:lvl3pPr>
              <a:spcAft>
                <a:spcPts val="408"/>
              </a:spcAft>
              <a:defRPr sz="1600"/>
            </a:lvl3pPr>
            <a:lvl4pPr>
              <a:spcAft>
                <a:spcPts val="408"/>
              </a:spcAft>
              <a:defRPr sz="1600"/>
            </a:lvl4pPr>
            <a:lvl5pPr>
              <a:spcAft>
                <a:spcPts val="408"/>
              </a:spcAft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238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82" r:id="rId5"/>
    <p:sldLayoutId id="2147484183" r:id="rId6"/>
    <p:sldLayoutId id="2147484184" r:id="rId7"/>
    <p:sldLayoutId id="2147484181" r:id="rId8"/>
    <p:sldLayoutId id="2147484185" r:id="rId9"/>
    <p:sldLayoutId id="2147484186" r:id="rId10"/>
    <p:sldLayoutId id="2147484187" r:id="rId11"/>
    <p:sldLayoutId id="2147484177" r:id="rId12"/>
    <p:sldLayoutId id="2147484178" r:id="rId13"/>
    <p:sldLayoutId id="2147484179" r:id="rId14"/>
    <p:sldLayoutId id="2147484180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3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ea typeface="+mn-ea"/>
                <a:cs typeface="+mn-cs"/>
              </a:rPr>
              <a:t>© Crown copyright   Met Office</a:t>
            </a:r>
            <a:endParaRPr lang="en-GB" sz="1400"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q=radio&amp;hl=en&amp;gbv=2&amp;biw=1280&amp;bih=827&amp;tbm=isch&amp;tbnid=_jirPZCgk5dXMM:&amp;imgrefurl=http://www.pixmania-pro.co.uk/gb/uk/66000021/art/sony/radio-icf-m260l.html&amp;docid=8hDYJA_Pb5lLYM&amp;imgurl=http://brain.pan.e-merchant.com/1/2/66000021/l_66000021.jpg&amp;w=600&amp;h=532&amp;ei=KUHOTuXqDpPZ8QOkuvDYDw&amp;zoom=1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17" Type="http://schemas.openxmlformats.org/officeDocument/2006/relationships/hyperlink" Target="http://www.google.co.uk/imgres?q=facebook+logo&amp;hl=en&amp;biw=1280&amp;bih=827&amp;gbv=2&amp;tbm=isch&amp;tbnid=zJxMgbsojbq3jM:&amp;imgrefurl=http://www.redcarracing.co.uk/mediacentre/news/easter-monday-photos-now-on-facebook&amp;docid=YyzZXhwCieMukM&amp;imgurl=http://www.redcarracing.co.uk/public/uploads/sitefiles/image/Logos/facebook-logo.jpg&amp;w=800&amp;h=301&amp;ei=Zx3OTvuUE8K3hAev75HIDQ&amp;zoom=1&amp;iact=rc&amp;dur=0&amp;sig=113091665807609940687&amp;page=1&amp;tbnh=95&amp;tbnw=244&amp;start=0&amp;ndsp=21&amp;ved=1t:429,r:0,s:0&amp;tx=152&amp;ty=29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hyperlink" Target="http://www.google.co.uk/imgres?q=twitter+logo&amp;hl=en&amp;gbv=2&amp;biw=1280&amp;bih=827&amp;tbm=isch&amp;tbnid=HlgeaHb1DzF49M:&amp;imgrefurl=http://www.adrants.com/2010/11/twitter-launches-instream-advertising.php&amp;docid=jtTfxhqRwZGLEM&amp;imgurl=http://www.adrants.com/images/twitter-logo-1.jpg&amp;w=800&amp;h=295&amp;ei=xh3OTuGwLoir8AOmzJnpDw&amp;zoom=1" TargetMode="External"/><Relationship Id="rId10" Type="http://schemas.openxmlformats.org/officeDocument/2006/relationships/image" Target="../media/image20.png"/><Relationship Id="rId19" Type="http://schemas.openxmlformats.org/officeDocument/2006/relationships/hyperlink" Target="http://en.wikipedia.org/wiki/File:Logo_YouTube_por_Hernando.sv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Impact Based Forecasting and </a:t>
            </a:r>
            <a:br>
              <a:rPr lang="en-US" sz="3200" dirty="0" smtClean="0"/>
            </a:br>
            <a:r>
              <a:rPr lang="en-US" sz="3200" dirty="0" smtClean="0"/>
              <a:t>Risk Based Warnings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Bevan and Chris Tubbs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Session 2 - 01 November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866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i.ytimg.com/vi/kkVGBn-haD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075" y="-641350"/>
            <a:ext cx="13333413" cy="749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93788" y="276225"/>
            <a:ext cx="6934200" cy="1423988"/>
          </a:xfrm>
          <a:solidFill>
            <a:schemeClr val="tx1">
              <a:alpha val="87842"/>
            </a:schemeClr>
          </a:solidFill>
        </p:spPr>
        <p:txBody>
          <a:bodyPr anchor="ctr"/>
          <a:lstStyle/>
          <a:p>
            <a:pPr algn="ctr" eaLnBrk="1" hangingPunct="1"/>
            <a:r>
              <a:rPr lang="en-GB" smtClean="0">
                <a:solidFill>
                  <a:schemeClr val="bg1"/>
                </a:solidFill>
              </a:rPr>
              <a:t>The Matrix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z="2400" smtClean="0">
                <a:solidFill>
                  <a:schemeClr val="bg1"/>
                </a:solidFill>
              </a:rPr>
              <a:t>Colour determined by the combination of the </a:t>
            </a:r>
            <a:r>
              <a:rPr lang="en-GB" sz="2400" b="1" smtClean="0">
                <a:solidFill>
                  <a:schemeClr val="bg1"/>
                </a:solidFill>
              </a:rPr>
              <a:t>likelihood</a:t>
            </a:r>
            <a:r>
              <a:rPr lang="en-GB" sz="2400" smtClean="0">
                <a:solidFill>
                  <a:schemeClr val="bg1"/>
                </a:solidFill>
              </a:rPr>
              <a:t> and </a:t>
            </a:r>
            <a:r>
              <a:rPr lang="en-GB" sz="2400" b="1" smtClean="0">
                <a:solidFill>
                  <a:schemeClr val="bg1"/>
                </a:solidFill>
              </a:rPr>
              <a:t>impacts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678" t="13416" r="3729" b="25891"/>
          <a:stretch>
            <a:fillRect/>
          </a:stretch>
        </p:blipFill>
        <p:spPr bwMode="auto">
          <a:xfrm>
            <a:off x="247650" y="1758950"/>
            <a:ext cx="86407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and likelihood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965325"/>
            <a:ext cx="5143500" cy="4105275"/>
          </a:xfrm>
        </p:spPr>
        <p:txBody>
          <a:bodyPr/>
          <a:lstStyle/>
          <a:p>
            <a:pPr>
              <a:buFontTx/>
              <a:buNone/>
            </a:pPr>
            <a:r>
              <a:rPr lang="en-GB" b="1" smtClean="0"/>
              <a:t>Impact</a:t>
            </a:r>
          </a:p>
          <a:p>
            <a:pPr marL="0" lvl="1" indent="0">
              <a:buFontTx/>
              <a:buNone/>
            </a:pPr>
            <a:r>
              <a:rPr lang="en-GB" sz="2800" smtClean="0"/>
              <a:t>Time of day</a:t>
            </a:r>
          </a:p>
          <a:p>
            <a:pPr marL="0" lvl="1" indent="0">
              <a:buFontTx/>
              <a:buNone/>
            </a:pPr>
            <a:r>
              <a:rPr lang="en-GB" sz="2800" smtClean="0"/>
              <a:t>Time of year</a:t>
            </a:r>
          </a:p>
          <a:p>
            <a:pPr marL="0" lvl="1" indent="0">
              <a:buFontTx/>
              <a:buNone/>
            </a:pPr>
            <a:r>
              <a:rPr lang="en-GB" sz="2800" smtClean="0"/>
              <a:t>Antecedent conditions</a:t>
            </a:r>
          </a:p>
          <a:p>
            <a:pPr marL="0" lvl="1" indent="0">
              <a:buFontTx/>
              <a:buNone/>
            </a:pPr>
            <a:r>
              <a:rPr lang="en-GB" sz="2800" smtClean="0"/>
              <a:t>Rural vs Urban</a:t>
            </a:r>
          </a:p>
          <a:p>
            <a:pPr marL="0" lvl="1" indent="0">
              <a:buFontTx/>
              <a:buNone/>
            </a:pPr>
            <a:r>
              <a:rPr lang="en-GB" sz="2800" smtClean="0"/>
              <a:t>Non-weather factors</a:t>
            </a:r>
          </a:p>
        </p:txBody>
      </p:sp>
      <p:sp>
        <p:nvSpPr>
          <p:cNvPr id="7475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970088"/>
            <a:ext cx="3390900" cy="3743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 smtClean="0"/>
              <a:t>Likelihood</a:t>
            </a:r>
          </a:p>
          <a:p>
            <a:pPr marL="0" indent="0">
              <a:buFontTx/>
              <a:buNone/>
            </a:pPr>
            <a:r>
              <a:rPr lang="en-GB" smtClean="0"/>
              <a:t>Forecast uncertainty</a:t>
            </a:r>
          </a:p>
          <a:p>
            <a:pPr marL="0" indent="0">
              <a:buFontTx/>
              <a:buNone/>
            </a:pPr>
            <a:r>
              <a:rPr lang="en-GB" smtClean="0"/>
              <a:t>Most likely scenario</a:t>
            </a:r>
          </a:p>
          <a:p>
            <a:pPr marL="0" indent="0">
              <a:buFontTx/>
              <a:buNone/>
            </a:pPr>
            <a:r>
              <a:rPr lang="en-GB" smtClean="0"/>
              <a:t>Reasonable worst case scenario</a:t>
            </a:r>
          </a:p>
        </p:txBody>
      </p:sp>
      <p:sp>
        <p:nvSpPr>
          <p:cNvPr id="747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732463"/>
            <a:ext cx="3095625" cy="58261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tables – all weather types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2" cstate="print"/>
          <a:srcRect b="6322"/>
          <a:stretch>
            <a:fillRect/>
          </a:stretch>
        </p:blipFill>
        <p:spPr bwMode="auto">
          <a:xfrm>
            <a:off x="1763713" y="1333500"/>
            <a:ext cx="7056437" cy="533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446440" cy="46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2123728" y="349250"/>
            <a:ext cx="6563072" cy="137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4000" kern="0" dirty="0" smtClean="0">
                <a:solidFill>
                  <a:srgbClr val="000000"/>
                </a:solidFill>
                <a:latin typeface="Arial"/>
              </a:rPr>
              <a:t>National Severe Weather Warning Service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828284" cy="1371600"/>
          </a:xfrm>
        </p:spPr>
        <p:txBody>
          <a:bodyPr/>
          <a:lstStyle/>
          <a:p>
            <a:r>
              <a:rPr lang="en-GB" dirty="0" smtClean="0"/>
              <a:t>Key points in communicating the warning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828284" cy="4525963"/>
          </a:xfrm>
        </p:spPr>
        <p:txBody>
          <a:bodyPr/>
          <a:lstStyle/>
          <a:p>
            <a:r>
              <a:rPr lang="en-GB" dirty="0" smtClean="0"/>
              <a:t>Clarity</a:t>
            </a:r>
          </a:p>
          <a:p>
            <a:pPr lvl="1"/>
            <a:r>
              <a:rPr lang="en-GB" dirty="0" smtClean="0"/>
              <a:t>Plain language</a:t>
            </a:r>
          </a:p>
          <a:p>
            <a:pPr lvl="1"/>
            <a:r>
              <a:rPr lang="en-GB" dirty="0" smtClean="0"/>
              <a:t>No technical jargon</a:t>
            </a:r>
          </a:p>
          <a:p>
            <a:pPr lvl="1"/>
            <a:r>
              <a:rPr lang="en-GB" dirty="0" smtClean="0"/>
              <a:t>Focus on what the user of the warning needs to know</a:t>
            </a:r>
          </a:p>
          <a:p>
            <a:r>
              <a:rPr lang="en-GB" dirty="0" smtClean="0"/>
              <a:t>Graphics, if possible</a:t>
            </a:r>
          </a:p>
          <a:p>
            <a:pPr lvl="1"/>
            <a:r>
              <a:rPr lang="en-GB" dirty="0" smtClean="0"/>
              <a:t>A picture tells a thousand words!</a:t>
            </a:r>
          </a:p>
          <a:p>
            <a:r>
              <a:rPr lang="en-GB" dirty="0" smtClean="0"/>
              <a:t>Needs to be accessible (see later in the week!)</a:t>
            </a:r>
          </a:p>
          <a:p>
            <a:r>
              <a:rPr lang="en-GB" dirty="0" smtClean="0"/>
              <a:t>What about uncertainty?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49250"/>
            <a:ext cx="6563072" cy="1371600"/>
          </a:xfrm>
        </p:spPr>
        <p:txBody>
          <a:bodyPr/>
          <a:lstStyle/>
          <a:p>
            <a:r>
              <a:rPr lang="en-GB" dirty="0" smtClean="0"/>
              <a:t>Communicating Uncertainty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774825"/>
            <a:ext cx="6563072" cy="4525963"/>
          </a:xfrm>
        </p:spPr>
        <p:txBody>
          <a:bodyPr/>
          <a:lstStyle/>
          <a:p>
            <a:r>
              <a:rPr lang="en-GB" sz="2800" dirty="0" smtClean="0"/>
              <a:t>Language</a:t>
            </a:r>
          </a:p>
          <a:p>
            <a:pPr lvl="1"/>
            <a:r>
              <a:rPr lang="en-GB" dirty="0" smtClean="0"/>
              <a:t>“There is a </a:t>
            </a:r>
            <a:r>
              <a:rPr lang="en-GB" i="1" dirty="0" smtClean="0">
                <a:solidFill>
                  <a:srgbClr val="FF0000"/>
                </a:solidFill>
              </a:rPr>
              <a:t>chance</a:t>
            </a:r>
            <a:r>
              <a:rPr lang="en-GB" dirty="0" smtClean="0"/>
              <a:t> of a shower”</a:t>
            </a:r>
          </a:p>
          <a:p>
            <a:pPr lvl="1"/>
            <a:r>
              <a:rPr lang="en-GB" dirty="0" smtClean="0"/>
              <a:t>“Temperatures </a:t>
            </a:r>
            <a:r>
              <a:rPr lang="en-GB" i="1" dirty="0" smtClean="0">
                <a:solidFill>
                  <a:srgbClr val="FF0000"/>
                </a:solidFill>
              </a:rPr>
              <a:t>may</a:t>
            </a:r>
            <a:r>
              <a:rPr lang="en-GB" dirty="0" smtClean="0"/>
              <a:t> rise as high as 35C”</a:t>
            </a:r>
          </a:p>
          <a:p>
            <a:pPr lvl="1"/>
            <a:r>
              <a:rPr lang="en-GB" dirty="0" smtClean="0"/>
              <a:t>“It </a:t>
            </a:r>
            <a:r>
              <a:rPr lang="en-GB" i="1" dirty="0" smtClean="0">
                <a:solidFill>
                  <a:srgbClr val="FF0000"/>
                </a:solidFill>
              </a:rPr>
              <a:t>should </a:t>
            </a:r>
            <a:r>
              <a:rPr lang="en-GB" dirty="0" smtClean="0"/>
              <a:t>stay dry until after dark</a:t>
            </a:r>
          </a:p>
          <a:p>
            <a:r>
              <a:rPr lang="en-GB" dirty="0" smtClean="0"/>
              <a:t>Can appear to be vague</a:t>
            </a:r>
          </a:p>
          <a:p>
            <a:r>
              <a:rPr lang="en-GB" dirty="0" smtClean="0"/>
              <a:t>Can be understood differently by different people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49250"/>
            <a:ext cx="6635080" cy="1371600"/>
          </a:xfrm>
        </p:spPr>
        <p:txBody>
          <a:bodyPr/>
          <a:lstStyle/>
          <a:p>
            <a:r>
              <a:rPr lang="en-GB" dirty="0" smtClean="0"/>
              <a:t>Communicating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774825"/>
            <a:ext cx="6635080" cy="4525963"/>
          </a:xfrm>
        </p:spPr>
        <p:txBody>
          <a:bodyPr/>
          <a:lstStyle/>
          <a:p>
            <a:r>
              <a:rPr lang="en-GB" sz="2800" dirty="0" smtClean="0"/>
              <a:t>Probability</a:t>
            </a:r>
          </a:p>
          <a:p>
            <a:pPr lvl="1"/>
            <a:r>
              <a:rPr lang="en-GB" dirty="0" smtClean="0"/>
              <a:t>“There is an </a:t>
            </a:r>
            <a:r>
              <a:rPr lang="en-GB" i="1" dirty="0" smtClean="0">
                <a:solidFill>
                  <a:srgbClr val="FF0000"/>
                </a:solidFill>
              </a:rPr>
              <a:t>80% chance</a:t>
            </a:r>
            <a:r>
              <a:rPr lang="en-GB" dirty="0" smtClean="0"/>
              <a:t> of a shower”</a:t>
            </a:r>
          </a:p>
          <a:p>
            <a:pPr lvl="1"/>
            <a:r>
              <a:rPr lang="en-GB" dirty="0" smtClean="0"/>
              <a:t>“There is an </a:t>
            </a:r>
            <a:r>
              <a:rPr lang="en-GB" i="1" dirty="0" smtClean="0">
                <a:solidFill>
                  <a:srgbClr val="FF0000"/>
                </a:solidFill>
              </a:rPr>
              <a:t>20% chance</a:t>
            </a:r>
            <a:r>
              <a:rPr lang="en-GB" dirty="0" smtClean="0"/>
              <a:t> of a shower”</a:t>
            </a:r>
          </a:p>
          <a:p>
            <a:pPr lvl="1"/>
            <a:r>
              <a:rPr lang="en-GB" dirty="0" smtClean="0"/>
              <a:t>“There is </a:t>
            </a:r>
            <a:r>
              <a:rPr lang="en-GB" i="1" dirty="0" smtClean="0">
                <a:solidFill>
                  <a:srgbClr val="FF0000"/>
                </a:solidFill>
              </a:rPr>
              <a:t>a 60% chance </a:t>
            </a:r>
            <a:r>
              <a:rPr lang="en-GB" dirty="0" smtClean="0"/>
              <a:t>of rain in the morning but only </a:t>
            </a:r>
            <a:r>
              <a:rPr lang="en-GB" i="1" dirty="0" smtClean="0">
                <a:solidFill>
                  <a:srgbClr val="FF0000"/>
                </a:solidFill>
              </a:rPr>
              <a:t>30% chance </a:t>
            </a:r>
            <a:r>
              <a:rPr lang="en-GB" dirty="0" smtClean="0"/>
              <a:t>in the afternoon.</a:t>
            </a:r>
          </a:p>
          <a:p>
            <a:r>
              <a:rPr lang="en-GB" dirty="0" smtClean="0"/>
              <a:t>Seems more scientific, but is it?</a:t>
            </a:r>
          </a:p>
          <a:p>
            <a:r>
              <a:rPr lang="en-GB" dirty="0" smtClean="0"/>
              <a:t>Do people fully understand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49250"/>
            <a:ext cx="6635080" cy="1371600"/>
          </a:xfrm>
        </p:spPr>
        <p:txBody>
          <a:bodyPr/>
          <a:lstStyle/>
          <a:p>
            <a:r>
              <a:rPr lang="en-GB" dirty="0" smtClean="0"/>
              <a:t>Communicating Uncertainty</a:t>
            </a:r>
            <a:br>
              <a:rPr lang="en-GB" dirty="0" smtClean="0"/>
            </a:br>
            <a:r>
              <a:rPr lang="en-GB" dirty="0" smtClean="0"/>
              <a:t>- using graphics</a:t>
            </a:r>
            <a:endParaRPr lang="en-GB" dirty="0"/>
          </a:p>
        </p:txBody>
      </p:sp>
      <p:pic>
        <p:nvPicPr>
          <p:cNvPr id="47106" name="Picture 2" descr="C:\Users\graeme.forrester\AppData\Local\Microsoft\Windows\Temporary Internet Files\Content.Outlook\1GG3IOIP\Oct28-wind-risk-alterna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310" y="1484784"/>
            <a:ext cx="3689738" cy="5328592"/>
          </a:xfrm>
          <a:prstGeom prst="rect">
            <a:avLst/>
          </a:prstGeom>
          <a:noFill/>
        </p:spPr>
      </p:pic>
      <p:pic>
        <p:nvPicPr>
          <p:cNvPr id="47107" name="Picture 3" descr="C:\Users\graeme.forrester\AppData\Local\Microsoft\Windows\Temporary Internet Files\Content.Outlook\1GG3IOIP\Oct28-wind-risk-most-likely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68973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204" y="349250"/>
            <a:ext cx="6756276" cy="13716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204" y="1774825"/>
            <a:ext cx="6756276" cy="4525963"/>
          </a:xfrm>
        </p:spPr>
        <p:txBody>
          <a:bodyPr/>
          <a:lstStyle/>
          <a:p>
            <a:r>
              <a:rPr lang="en-GB" dirty="0" smtClean="0"/>
              <a:t>Developing warnings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Warnings are needed to help protect lives and infrastructure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Find out what the user needs to know, and provide it!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Effective warnings change behaviours</a:t>
            </a:r>
          </a:p>
          <a:p>
            <a:r>
              <a:rPr lang="en-GB" dirty="0" smtClean="0"/>
              <a:t>Communicating warnings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Clarity – plain language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Timeliness!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Don’t be frightened of expressing uncertainty.  That can help users make decisions.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1692274" y="404813"/>
            <a:ext cx="7451725" cy="847725"/>
          </a:xfrm>
        </p:spPr>
        <p:txBody>
          <a:bodyPr/>
          <a:lstStyle/>
          <a:p>
            <a:r>
              <a:rPr lang="en-GB" sz="3200" dirty="0" smtClean="0"/>
              <a:t>Group Exercise – effective warnings</a:t>
            </a:r>
          </a:p>
        </p:txBody>
      </p:sp>
      <p:sp>
        <p:nvSpPr>
          <p:cNvPr id="62467" name="AutoShape 6" descr="Z"/>
          <p:cNvSpPr>
            <a:spLocks noChangeAspect="1" noChangeArrowheads="1"/>
          </p:cNvSpPr>
          <p:nvPr/>
        </p:nvSpPr>
        <p:spPr bwMode="auto">
          <a:xfrm>
            <a:off x="251520" y="1440904"/>
            <a:ext cx="85686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Divide into two groups – </a:t>
            </a: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Emergency Managers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Forecasters</a:t>
            </a:r>
          </a:p>
          <a:p>
            <a:pPr lvl="1"/>
            <a:endParaRPr lang="en-GB" sz="2800" dirty="0" smtClean="0">
              <a:solidFill>
                <a:schemeClr val="tx1"/>
              </a:solidFill>
            </a:endParaRPr>
          </a:p>
          <a:p>
            <a:pPr lvl="1" indent="-457200"/>
            <a:r>
              <a:rPr lang="en-GB" sz="2800" dirty="0" smtClean="0">
                <a:solidFill>
                  <a:schemeClr val="tx1"/>
                </a:solidFill>
              </a:rPr>
              <a:t>Discuss:</a:t>
            </a: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Who are the audience for weather warnings?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What do they need to know?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When do they need to know?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What methods should we use to tell them?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Be ready to present your teams thoughts back to the group as part of a discussion in 30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1692275" y="404813"/>
            <a:ext cx="6972300" cy="847725"/>
          </a:xfrm>
        </p:spPr>
        <p:txBody>
          <a:bodyPr/>
          <a:lstStyle/>
          <a:p>
            <a:r>
              <a:rPr lang="en-GB" dirty="0" smtClean="0"/>
              <a:t>Why warnings?</a:t>
            </a:r>
          </a:p>
        </p:txBody>
      </p:sp>
      <p:sp>
        <p:nvSpPr>
          <p:cNvPr id="62467" name="AutoShape 6" descr="Z"/>
          <p:cNvSpPr>
            <a:spLocks noChangeAspect="1" noChangeArrowheads="1"/>
          </p:cNvSpPr>
          <p:nvPr/>
        </p:nvSpPr>
        <p:spPr bwMode="auto">
          <a:xfrm>
            <a:off x="1690688" y="1125538"/>
            <a:ext cx="71294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smtClean="0">
                <a:solidFill>
                  <a:srgbClr val="000000"/>
                </a:solidFill>
                <a:ea typeface="+mn-ea"/>
                <a:cs typeface="+mn-cs"/>
              </a:rPr>
              <a:t>Group Exercise</a:t>
            </a:r>
            <a:br>
              <a:rPr lang="en-GB" sz="2800" b="1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en-GB" sz="2800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8000" dirty="0" smtClean="0">
                <a:solidFill>
                  <a:schemeClr val="tx1"/>
                </a:solidFill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An effective warning</a:t>
            </a:r>
            <a:endParaRPr lang="en-GB" dirty="0"/>
          </a:p>
        </p:txBody>
      </p:sp>
      <p:sp>
        <p:nvSpPr>
          <p:cNvPr id="6" name="_s3076"/>
          <p:cNvSpPr>
            <a:spLocks noChangeShapeType="1"/>
          </p:cNvSpPr>
          <p:nvPr/>
        </p:nvSpPr>
        <p:spPr bwMode="auto">
          <a:xfrm flipH="1" flipV="1">
            <a:off x="4328939" y="3309640"/>
            <a:ext cx="411163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8" name="_s3078"/>
          <p:cNvSpPr>
            <a:spLocks noChangeShapeType="1"/>
          </p:cNvSpPr>
          <p:nvPr/>
        </p:nvSpPr>
        <p:spPr bwMode="auto">
          <a:xfrm flipH="1">
            <a:off x="4122564" y="4092278"/>
            <a:ext cx="515938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10" name="_s3080"/>
          <p:cNvSpPr>
            <a:spLocks noChangeShapeType="1"/>
          </p:cNvSpPr>
          <p:nvPr/>
        </p:nvSpPr>
        <p:spPr bwMode="auto">
          <a:xfrm flipH="1">
            <a:off x="4695652" y="4451053"/>
            <a:ext cx="231775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12" name="_s3082"/>
          <p:cNvSpPr>
            <a:spLocks noChangeShapeType="1"/>
          </p:cNvSpPr>
          <p:nvPr/>
        </p:nvSpPr>
        <p:spPr bwMode="auto">
          <a:xfrm>
            <a:off x="5387802" y="4449465"/>
            <a:ext cx="228600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14" name="_s3084"/>
          <p:cNvSpPr>
            <a:spLocks noChangeShapeType="1"/>
          </p:cNvSpPr>
          <p:nvPr/>
        </p:nvSpPr>
        <p:spPr bwMode="auto">
          <a:xfrm>
            <a:off x="5673552" y="4089103"/>
            <a:ext cx="515938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16" name="_s3086"/>
          <p:cNvSpPr>
            <a:spLocks noChangeShapeType="1"/>
          </p:cNvSpPr>
          <p:nvPr/>
        </p:nvSpPr>
        <p:spPr bwMode="auto">
          <a:xfrm flipV="1">
            <a:off x="5570364" y="3311228"/>
            <a:ext cx="414338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18" name="_s3088"/>
          <p:cNvSpPr>
            <a:spLocks noChangeShapeType="1"/>
          </p:cNvSpPr>
          <p:nvPr/>
        </p:nvSpPr>
        <p:spPr bwMode="auto">
          <a:xfrm flipV="1">
            <a:off x="5156027" y="29127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ADD0"/>
              </a:solidFill>
            </a:endParaRPr>
          </a:p>
        </p:txBody>
      </p:sp>
      <p:sp>
        <p:nvSpPr>
          <p:cNvPr id="20" name="_s3090"/>
          <p:cNvSpPr>
            <a:spLocks noChangeArrowheads="1"/>
          </p:cNvSpPr>
          <p:nvPr/>
        </p:nvSpPr>
        <p:spPr bwMode="auto">
          <a:xfrm>
            <a:off x="4625802" y="3442990"/>
            <a:ext cx="106045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Essential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Elements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5437014" y="4633615"/>
            <a:ext cx="3067323" cy="1720106"/>
            <a:chOff x="5437014" y="4633615"/>
            <a:chExt cx="3067323" cy="1720106"/>
          </a:xfrm>
        </p:grpSpPr>
        <p:sp>
          <p:nvSpPr>
            <p:cNvPr id="13" name="_s3083"/>
            <p:cNvSpPr>
              <a:spLocks noChangeArrowheads="1"/>
            </p:cNvSpPr>
            <p:nvPr/>
          </p:nvSpPr>
          <p:spPr bwMode="auto">
            <a:xfrm>
              <a:off x="5437014" y="46336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Change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behaviour</a:t>
              </a: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588224" y="5301208"/>
              <a:ext cx="1916113" cy="1052513"/>
              <a:chOff x="4059" y="3566"/>
              <a:chExt cx="1207" cy="663"/>
            </a:xfrm>
          </p:grpSpPr>
          <p:pic>
            <p:nvPicPr>
              <p:cNvPr id="22" name="Picture 40" descr="ANd9GcQ0ILWXUx4Wlz1XWUNRgLEE3n8adwXlSAXPdp85XwtHFXGmuk06yFVFRaS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59" y="3566"/>
                <a:ext cx="498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AutoShape 41"/>
              <p:cNvSpPr>
                <a:spLocks noChangeArrowheads="1"/>
              </p:cNvSpPr>
              <p:nvPr/>
            </p:nvSpPr>
            <p:spPr bwMode="auto">
              <a:xfrm>
                <a:off x="4558" y="3838"/>
                <a:ext cx="227" cy="136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ADD0"/>
                  </a:solidFill>
                </a:endParaRPr>
              </a:p>
            </p:txBody>
          </p:sp>
          <p:pic>
            <p:nvPicPr>
              <p:cNvPr id="24" name="Picture 43" descr="ANd9GcQOyAJQDorutymTosXIm_bKatoILCglD7g9kCYlAKmxC17jAiB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0" y="3566"/>
                <a:ext cx="436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42"/>
          <p:cNvGrpSpPr/>
          <p:nvPr/>
        </p:nvGrpSpPr>
        <p:grpSpPr>
          <a:xfrm>
            <a:off x="1979712" y="3645024"/>
            <a:ext cx="2428602" cy="1112416"/>
            <a:chOff x="1979712" y="3645024"/>
            <a:chExt cx="2428602" cy="1112416"/>
          </a:xfrm>
        </p:grpSpPr>
        <p:sp>
          <p:nvSpPr>
            <p:cNvPr id="9" name="_s3079"/>
            <p:cNvSpPr>
              <a:spLocks noChangeArrowheads="1"/>
            </p:cNvSpPr>
            <p:nvPr/>
          </p:nvSpPr>
          <p:spPr bwMode="auto">
            <a:xfrm>
              <a:off x="3347864" y="369699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Help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Emergency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Responders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plan</a:t>
              </a:r>
            </a:p>
          </p:txBody>
        </p:sp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65100" t="66516" r="8861" b="7692"/>
            <a:stretch>
              <a:fillRect/>
            </a:stretch>
          </p:blipFill>
          <p:spPr bwMode="auto">
            <a:xfrm>
              <a:off x="1979712" y="3645024"/>
              <a:ext cx="1289536" cy="101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3"/>
          <p:cNvGrpSpPr/>
          <p:nvPr/>
        </p:nvGrpSpPr>
        <p:grpSpPr>
          <a:xfrm>
            <a:off x="2123728" y="1340768"/>
            <a:ext cx="2500486" cy="2170485"/>
            <a:chOff x="2123728" y="1340768"/>
            <a:chExt cx="2500486" cy="2170485"/>
          </a:xfrm>
        </p:grpSpPr>
        <p:sp>
          <p:nvSpPr>
            <p:cNvPr id="7" name="_s3077"/>
            <p:cNvSpPr>
              <a:spLocks noChangeArrowheads="1"/>
            </p:cNvSpPr>
            <p:nvPr/>
          </p:nvSpPr>
          <p:spPr bwMode="auto">
            <a:xfrm>
              <a:off x="356376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Help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Emergency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Responders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respond</a:t>
              </a:r>
            </a:p>
          </p:txBody>
        </p: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52080" t="59276" r="8861" b="10860"/>
            <a:stretch>
              <a:fillRect/>
            </a:stretch>
          </p:blipFill>
          <p:spPr bwMode="auto">
            <a:xfrm>
              <a:off x="2123728" y="1340768"/>
              <a:ext cx="176747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46"/>
          <p:cNvGrpSpPr/>
          <p:nvPr/>
        </p:nvGrpSpPr>
        <p:grpSpPr>
          <a:xfrm>
            <a:off x="2483768" y="4705053"/>
            <a:ext cx="2769096" cy="1649114"/>
            <a:chOff x="2483768" y="4705053"/>
            <a:chExt cx="2769096" cy="1649114"/>
          </a:xfrm>
        </p:grpSpPr>
        <p:sp>
          <p:nvSpPr>
            <p:cNvPr id="11" name="_s3081"/>
            <p:cNvSpPr>
              <a:spLocks noChangeArrowheads="1"/>
            </p:cNvSpPr>
            <p:nvPr/>
          </p:nvSpPr>
          <p:spPr bwMode="auto">
            <a:xfrm>
              <a:off x="4192414" y="470505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Help people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decide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what to do</a:t>
              </a:r>
            </a:p>
          </p:txBody>
        </p:sp>
        <p:pic>
          <p:nvPicPr>
            <p:cNvPr id="27" name="Picture 24" descr="2010-01-06 sledging"/>
            <p:cNvPicPr>
              <a:picLocks noChangeAspect="1" noChangeArrowheads="1"/>
            </p:cNvPicPr>
            <p:nvPr/>
          </p:nvPicPr>
          <p:blipFill>
            <a:blip r:embed="rId7" cstate="print"/>
            <a:srcRect l="46194" t="23935" r="13721" b="33743"/>
            <a:stretch>
              <a:fillRect/>
            </a:stretch>
          </p:blipFill>
          <p:spPr bwMode="auto">
            <a:xfrm>
              <a:off x="2483768" y="5157192"/>
              <a:ext cx="15113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44"/>
          <p:cNvGrpSpPr/>
          <p:nvPr/>
        </p:nvGrpSpPr>
        <p:grpSpPr>
          <a:xfrm>
            <a:off x="6065664" y="3554115"/>
            <a:ext cx="2466032" cy="1235496"/>
            <a:chOff x="6065664" y="3554115"/>
            <a:chExt cx="2466032" cy="1235496"/>
          </a:xfrm>
        </p:grpSpPr>
        <p:sp>
          <p:nvSpPr>
            <p:cNvPr id="15" name="_s3085"/>
            <p:cNvSpPr>
              <a:spLocks noChangeArrowheads="1"/>
            </p:cNvSpPr>
            <p:nvPr/>
          </p:nvSpPr>
          <p:spPr bwMode="auto">
            <a:xfrm>
              <a:off x="6065664" y="35541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Easy to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access</a:t>
              </a:r>
            </a:p>
          </p:txBody>
        </p:sp>
        <p:pic>
          <p:nvPicPr>
            <p:cNvPr id="28" name="rg_hi" descr="ANd9GcTGmDcFkwiZDyYdY4GQpjNUQcIfwe2Vuv7W4JxVPCPyd_TogCrq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6296" y="3645024"/>
              <a:ext cx="1295400" cy="114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41"/>
          <p:cNvGrpSpPr/>
          <p:nvPr/>
        </p:nvGrpSpPr>
        <p:grpSpPr>
          <a:xfrm>
            <a:off x="4625802" y="1138957"/>
            <a:ext cx="1060450" cy="1910333"/>
            <a:chOff x="4625802" y="1138957"/>
            <a:chExt cx="1060450" cy="1910333"/>
          </a:xfrm>
        </p:grpSpPr>
        <p:sp>
          <p:nvSpPr>
            <p:cNvPr id="19" name="_s3089"/>
            <p:cNvSpPr>
              <a:spLocks noChangeArrowheads="1"/>
            </p:cNvSpPr>
            <p:nvPr/>
          </p:nvSpPr>
          <p:spPr bwMode="auto">
            <a:xfrm>
              <a:off x="4625802" y="198884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Easy to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understand</a:t>
              </a:r>
            </a:p>
          </p:txBody>
        </p:sp>
        <p:grpSp>
          <p:nvGrpSpPr>
            <p:cNvPr id="42" name="Group 38"/>
            <p:cNvGrpSpPr>
              <a:grpSpLocks/>
            </p:cNvGrpSpPr>
            <p:nvPr/>
          </p:nvGrpSpPr>
          <p:grpSpPr bwMode="auto">
            <a:xfrm>
              <a:off x="4786933" y="1138957"/>
              <a:ext cx="865187" cy="777875"/>
              <a:chOff x="2925" y="663"/>
              <a:chExt cx="545" cy="536"/>
            </a:xfrm>
          </p:grpSpPr>
          <p:pic>
            <p:nvPicPr>
              <p:cNvPr id="30" name="Picture 3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5" y="845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07" y="663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6" descr="No Snow Warni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43" y="845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61" y="98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3" name="Group 48"/>
          <p:cNvGrpSpPr/>
          <p:nvPr/>
        </p:nvGrpSpPr>
        <p:grpSpPr>
          <a:xfrm>
            <a:off x="1187624" y="4725144"/>
            <a:ext cx="4248150" cy="863600"/>
            <a:chOff x="-3924944" y="4005064"/>
            <a:chExt cx="4248150" cy="863600"/>
          </a:xfrm>
        </p:grpSpPr>
        <p:sp>
          <p:nvSpPr>
            <p:cNvPr id="35" name="AutoShape 46"/>
            <p:cNvSpPr>
              <a:spLocks noChangeArrowheads="1"/>
            </p:cNvSpPr>
            <p:nvPr/>
          </p:nvSpPr>
          <p:spPr bwMode="auto">
            <a:xfrm>
              <a:off x="-3924944" y="4005064"/>
              <a:ext cx="4248150" cy="863600"/>
            </a:xfrm>
            <a:prstGeom prst="rightArrow">
              <a:avLst>
                <a:gd name="adj1" fmla="val 50000"/>
                <a:gd name="adj2" fmla="val 122978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ADD0"/>
                </a:solidFill>
              </a:endParaRPr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-3204864" y="4221088"/>
              <a:ext cx="1584325" cy="4556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>
                  <a:solidFill>
                    <a:srgbClr val="00ADD0"/>
                  </a:solidFill>
                </a:rPr>
                <a:t>Effective</a:t>
              </a:r>
            </a:p>
          </p:txBody>
        </p:sp>
      </p:grpSp>
      <p:grpSp>
        <p:nvGrpSpPr>
          <p:cNvPr id="44" name="Group 45"/>
          <p:cNvGrpSpPr/>
          <p:nvPr/>
        </p:nvGrpSpPr>
        <p:grpSpPr>
          <a:xfrm>
            <a:off x="5652914" y="1989138"/>
            <a:ext cx="2747268" cy="1522115"/>
            <a:chOff x="5652914" y="1989138"/>
            <a:chExt cx="2747268" cy="1522115"/>
          </a:xfrm>
        </p:grpSpPr>
        <p:sp>
          <p:nvSpPr>
            <p:cNvPr id="17" name="_s3087"/>
            <p:cNvSpPr>
              <a:spLocks noChangeArrowheads="1"/>
            </p:cNvSpPr>
            <p:nvPr/>
          </p:nvSpPr>
          <p:spPr bwMode="auto">
            <a:xfrm>
              <a:off x="565291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Variety of </a:t>
              </a:r>
            </a:p>
            <a:p>
              <a:pPr algn="ctr"/>
              <a:r>
                <a:rPr lang="en-GB" sz="1200" b="1" dirty="0" smtClean="0">
                  <a:solidFill>
                    <a:srgbClr val="000000"/>
                  </a:solidFill>
                  <a:cs typeface="Arial" charset="0"/>
                </a:rPr>
                <a:t>access points</a:t>
              </a:r>
            </a:p>
          </p:txBody>
        </p:sp>
        <p:pic>
          <p:nvPicPr>
            <p:cNvPr id="37" name="Picture 29" descr="230x317_phone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993444">
              <a:off x="6744419" y="1989138"/>
              <a:ext cx="889000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30"/>
            <p:cNvGrpSpPr>
              <a:grpSpLocks/>
            </p:cNvGrpSpPr>
            <p:nvPr/>
          </p:nvGrpSpPr>
          <p:grpSpPr bwMode="auto">
            <a:xfrm>
              <a:off x="7536582" y="1989138"/>
              <a:ext cx="863600" cy="865187"/>
              <a:chOff x="113" y="2931"/>
              <a:chExt cx="1008" cy="953"/>
            </a:xfrm>
          </p:grpSpPr>
          <p:pic>
            <p:nvPicPr>
              <p:cNvPr id="39" name="rg_hi" descr="ANd9GcSO6A5iy4YidbBtEIkMTBDrG0tb9365br8Y8Fp84AMoSOd5kU0U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-600000">
                <a:off x="113" y="3203"/>
                <a:ext cx="10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rg_hi" descr="ANd9GcT-8AtX3OO6QtO62u7Kl1ZthehnT4Ms_iNjmWa_G3-7s1IZfcIF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600000">
                <a:off x="158" y="2931"/>
                <a:ext cx="79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3" descr="Logo YouTube por Hernando.svg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04" y="3566"/>
                <a:ext cx="792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00213"/>
            <a:ext cx="5148263" cy="4525962"/>
          </a:xfrm>
        </p:spPr>
        <p:txBody>
          <a:bodyPr/>
          <a:lstStyle/>
          <a:p>
            <a:pPr marL="0" lvl="1" indent="0">
              <a:buFont typeface="Arial" charset="0"/>
              <a:buNone/>
              <a:defRPr/>
            </a:pPr>
            <a:r>
              <a:rPr lang="en-GB" sz="2800" dirty="0" smtClean="0"/>
              <a:t>1987 - Michael Fish’s ‘Hurricane’ - 18 deaths, 15 million trees lost, hundreds of thousands of homes without power.</a:t>
            </a:r>
          </a:p>
          <a:p>
            <a:pPr marL="0" lvl="1" indent="0">
              <a:buFont typeface="Arial" charset="0"/>
              <a:buNone/>
              <a:defRPr/>
            </a:pPr>
            <a:endParaRPr lang="en-GB" sz="2800" dirty="0" smtClean="0"/>
          </a:p>
          <a:p>
            <a:pPr marL="0" lvl="1" indent="0">
              <a:buFont typeface="Arial" charset="0"/>
              <a:buNone/>
              <a:defRPr/>
            </a:pPr>
            <a:r>
              <a:rPr lang="en-GB" sz="2800" dirty="0" smtClean="0"/>
              <a:t>1988 - Government funded, meteorologically determined threshold based warning service begins</a:t>
            </a:r>
          </a:p>
          <a:p>
            <a:pPr marL="342900" lvl="1" indent="-342900"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History of NSWWS</a:t>
            </a:r>
          </a:p>
        </p:txBody>
      </p:sp>
      <p:pic>
        <p:nvPicPr>
          <p:cNvPr id="68612" name="Picture 2" descr="http://www.romfordrecorder.co.uk/polopoly_fs/1.1651955!/image/3426929160.jpg_gen/derivatives/landscape_490/3426929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1980">
            <a:off x="5149850" y="1454150"/>
            <a:ext cx="36036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1987 Telegraph.co.u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1383">
            <a:off x="5530850" y="4473575"/>
            <a:ext cx="32591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254000" y="1587500"/>
            <a:ext cx="86233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smtClean="0">
                <a:solidFill>
                  <a:srgbClr val="C0101F"/>
                </a:solidFill>
                <a:ea typeface="+mn-ea"/>
                <a:cs typeface="+mn-cs"/>
              </a:rPr>
              <a:t>Severe gales/storms				Heavy snow</a:t>
            </a:r>
          </a:p>
          <a:p>
            <a:r>
              <a:rPr lang="en-GB" sz="1800" smtClean="0">
                <a:solidFill>
                  <a:srgbClr val="C0101F"/>
                </a:solidFill>
                <a:ea typeface="+mn-ea"/>
                <a:cs typeface="+mn-cs"/>
              </a:rPr>
              <a:t>Blizzards/drifting					Heavy rain</a:t>
            </a:r>
          </a:p>
          <a:p>
            <a:r>
              <a:rPr lang="en-GB" sz="1800" smtClean="0">
                <a:solidFill>
                  <a:srgbClr val="C0101F"/>
                </a:solidFill>
                <a:ea typeface="+mn-ea"/>
                <a:cs typeface="+mn-cs"/>
              </a:rPr>
              <a:t>Freezing rain/glazed frost/widespread icy roads	Widespread Dense Fog</a:t>
            </a:r>
          </a:p>
          <a:p>
            <a:endParaRPr lang="en-GB" sz="1400" smtClean="0">
              <a:solidFill>
                <a:srgbClr val="000000"/>
              </a:solidFill>
              <a:ea typeface="+mn-ea"/>
              <a:cs typeface="+mn-cs"/>
            </a:endParaRPr>
          </a:p>
          <a:p>
            <a:r>
              <a:rPr lang="en-GB" sz="1400" b="1" smtClean="0">
                <a:solidFill>
                  <a:srgbClr val="000000"/>
                </a:solidFill>
                <a:ea typeface="+mn-ea"/>
                <a:cs typeface="+mn-cs"/>
              </a:rPr>
              <a:t>Early warnings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When the forecaster had confidence that there would be “disruption” due to severe weather in the next 5 days he would issue an Early Warning. 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GB" sz="1400" b="1" smtClean="0">
                <a:solidFill>
                  <a:srgbClr val="000000"/>
                </a:solidFill>
                <a:ea typeface="+mn-ea"/>
                <a:cs typeface="+mn-cs"/>
              </a:rPr>
              <a:t>Flash warnings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When the forecaster had 80% or more confidence that there would be severe weather in the next few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hours (up to 24 hours) he/she would issue a flash warning. Flash warnings were based on specific weather thresholds being exceeded, for example severe gales when gusts reach 70mph or more over land areas</a:t>
            </a:r>
          </a:p>
          <a:p>
            <a:endParaRPr lang="en-GB" sz="1400" smtClean="0">
              <a:solidFill>
                <a:srgbClr val="000000"/>
              </a:solidFill>
              <a:ea typeface="+mn-ea"/>
              <a:cs typeface="+mn-cs"/>
            </a:endParaRPr>
          </a:p>
          <a:p>
            <a:r>
              <a:rPr lang="en-GB" sz="1400" b="1" smtClean="0">
                <a:solidFill>
                  <a:srgbClr val="000000"/>
                </a:solidFill>
                <a:ea typeface="+mn-ea"/>
                <a:cs typeface="+mn-cs"/>
              </a:rPr>
              <a:t>Emergency Flash Warnings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These were issued with up to 24 hours notice (but usually much less than this) when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extreme conditions were expected .</a:t>
            </a:r>
          </a:p>
          <a:p>
            <a:endParaRPr lang="en-GB" sz="1400" smtClean="0">
              <a:solidFill>
                <a:srgbClr val="000000"/>
              </a:solidFill>
              <a:ea typeface="+mn-ea"/>
              <a:cs typeface="+mn-cs"/>
            </a:endParaRPr>
          </a:p>
          <a:p>
            <a:r>
              <a:rPr lang="en-GB" sz="1400" b="1" smtClean="0">
                <a:solidFill>
                  <a:srgbClr val="000000"/>
                </a:solidFill>
                <a:ea typeface="+mn-ea"/>
                <a:cs typeface="+mn-cs"/>
              </a:rPr>
              <a:t>Motoring Unit Warnings (discontinued 2005)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There was a lower tier of warning – the Motoring Unit Warning – which had lower thresholds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and which were aimed specifically at motorists. These gave warnings of rain, heavy enough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to give spray and standing water, fog (visibility less than 200m), widespread ice, snow and</a:t>
            </a:r>
          </a:p>
          <a:p>
            <a:r>
              <a:rPr lang="en-GB" sz="1400" smtClean="0">
                <a:solidFill>
                  <a:srgbClr val="000000"/>
                </a:solidFill>
                <a:ea typeface="+mn-ea"/>
                <a:cs typeface="+mn-cs"/>
              </a:rPr>
              <a:t>wind. </a:t>
            </a:r>
          </a:p>
        </p:txBody>
      </p:sp>
      <p:sp>
        <p:nvSpPr>
          <p:cNvPr id="69635" name="Rectangle 2"/>
          <p:cNvSpPr txBox="1">
            <a:spLocks/>
          </p:cNvSpPr>
          <p:nvPr/>
        </p:nvSpPr>
        <p:spPr bwMode="auto">
          <a:xfrm>
            <a:off x="1727200" y="333375"/>
            <a:ext cx="741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</a:pPr>
            <a:r>
              <a:rPr lang="en-GB" sz="3200" smtClean="0">
                <a:solidFill>
                  <a:srgbClr val="000000"/>
                </a:solidFill>
                <a:ea typeface="+mn-ea"/>
                <a:cs typeface="+mn-cs"/>
              </a:rPr>
              <a:t>How we used to do it...  1988-2011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History of NSWWS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525962"/>
          </a:xfrm>
        </p:spPr>
        <p:txBody>
          <a:bodyPr/>
          <a:lstStyle/>
          <a:p>
            <a:pPr lvl="1">
              <a:buFont typeface="Arial" charset="0"/>
              <a:buNone/>
              <a:defRPr/>
            </a:pPr>
            <a:r>
              <a:rPr lang="en-GB" b="1" dirty="0" smtClean="0"/>
              <a:t>2009 – research undertaken into how to improve the warnings service:</a:t>
            </a:r>
          </a:p>
          <a:p>
            <a:pPr marL="457200" lvl="1" indent="0">
              <a:defRPr/>
            </a:pPr>
            <a:r>
              <a:rPr lang="en-GB" dirty="0" smtClean="0"/>
              <a:t>12 public focus groups</a:t>
            </a:r>
          </a:p>
          <a:p>
            <a:pPr marL="457200" lvl="1" indent="0">
              <a:defRPr/>
            </a:pPr>
            <a:r>
              <a:rPr lang="en-GB" dirty="0" smtClean="0"/>
              <a:t>7 responder workshops</a:t>
            </a:r>
          </a:p>
          <a:p>
            <a:pPr marL="457200" lvl="2" indent="0">
              <a:defRPr/>
            </a:pPr>
            <a:r>
              <a:rPr lang="en-GB" dirty="0" smtClean="0"/>
              <a:t>Media meetings</a:t>
            </a:r>
          </a:p>
          <a:p>
            <a:pPr lvl="1">
              <a:defRPr/>
            </a:pPr>
            <a:endParaRPr lang="en-GB" dirty="0" smtClean="0"/>
          </a:p>
          <a:p>
            <a:pPr lvl="1">
              <a:buFont typeface="Arial" charset="0"/>
              <a:buNone/>
              <a:defRPr/>
            </a:pPr>
            <a:endParaRPr lang="en-GB" b="1" dirty="0" smtClean="0"/>
          </a:p>
          <a:p>
            <a:pPr lvl="1">
              <a:buFont typeface="Arial" charset="0"/>
              <a:buNone/>
              <a:defRPr/>
            </a:pPr>
            <a:endParaRPr lang="en-GB" b="1" dirty="0" smtClean="0"/>
          </a:p>
          <a:p>
            <a:pPr lvl="1">
              <a:buFont typeface="Arial" charset="0"/>
              <a:buNone/>
              <a:defRPr/>
            </a:pPr>
            <a:endParaRPr lang="en-GB" b="1" dirty="0" smtClean="0"/>
          </a:p>
          <a:p>
            <a:pPr lvl="1">
              <a:buFont typeface="Arial" charset="0"/>
              <a:buNone/>
              <a:defRPr/>
            </a:pPr>
            <a:endParaRPr lang="en-GB" b="1" dirty="0" smtClean="0"/>
          </a:p>
          <a:p>
            <a:pPr lvl="2">
              <a:defRPr/>
            </a:pPr>
            <a:endParaRPr lang="en-GB" b="1" dirty="0" smtClean="0"/>
          </a:p>
          <a:p>
            <a:pPr lvl="2">
              <a:defRPr/>
            </a:pPr>
            <a:endParaRPr lang="en-GB" b="1" dirty="0" smtClean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 rot="584966">
            <a:off x="4873625" y="3181350"/>
            <a:ext cx="3959225" cy="1047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C000"/>
                </a:solidFill>
                <a:latin typeface="Arial"/>
                <a:ea typeface="+mn-ea"/>
                <a:cs typeface="Andalus" pitchFamily="18" charset="-78"/>
              </a:rPr>
              <a:t>‘Warning categories are too complex. Needs to be simplified’</a:t>
            </a:r>
          </a:p>
        </p:txBody>
      </p:sp>
      <p:pic>
        <p:nvPicPr>
          <p:cNvPr id="16391" name="Picture 7" descr="U:\Useful archive\warning-square-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581525"/>
            <a:ext cx="20764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-36513" y="5387975"/>
            <a:ext cx="91440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2011 - Impact based NSWWS launched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21214647">
            <a:off x="434975" y="3417888"/>
            <a:ext cx="4508500" cy="134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B050"/>
                </a:solidFill>
                <a:latin typeface="Arial"/>
                <a:ea typeface="+mn-ea"/>
                <a:cs typeface="AngsanaUPC" pitchFamily="18" charset="-34"/>
              </a:rPr>
              <a:t>‘Weather warnings should only be issued if severe weather is expected to have an impact’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 Weather Elements</a:t>
            </a:r>
          </a:p>
        </p:txBody>
      </p:sp>
      <p:pic>
        <p:nvPicPr>
          <p:cNvPr id="71683" name="Picture 7"/>
          <p:cNvPicPr>
            <a:picLocks noChangeAspect="1" noChangeArrowheads="1"/>
          </p:cNvPicPr>
          <p:nvPr/>
        </p:nvPicPr>
        <p:blipFill>
          <a:blip r:embed="rId2" cstate="print"/>
          <a:srcRect l="80469"/>
          <a:stretch>
            <a:fillRect/>
          </a:stretch>
        </p:blipFill>
        <p:spPr bwMode="auto">
          <a:xfrm>
            <a:off x="6446838" y="4038600"/>
            <a:ext cx="13636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2" cstate="print"/>
          <a:srcRect r="80125"/>
          <a:stretch>
            <a:fillRect/>
          </a:stretch>
        </p:blipFill>
        <p:spPr bwMode="auto">
          <a:xfrm>
            <a:off x="1009650" y="1843088"/>
            <a:ext cx="1387475" cy="1309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2" cstate="print"/>
          <a:srcRect l="60867" r="19531"/>
          <a:stretch>
            <a:fillRect/>
          </a:stretch>
        </p:blipFill>
        <p:spPr bwMode="auto">
          <a:xfrm>
            <a:off x="6443663" y="2574925"/>
            <a:ext cx="13684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2" cstate="print"/>
          <a:srcRect l="18842" r="59492"/>
          <a:stretch>
            <a:fillRect/>
          </a:stretch>
        </p:blipFill>
        <p:spPr bwMode="auto">
          <a:xfrm>
            <a:off x="952500" y="3297238"/>
            <a:ext cx="15128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print"/>
          <a:srcRect l="40234" r="40166"/>
          <a:stretch>
            <a:fillRect/>
          </a:stretch>
        </p:blipFill>
        <p:spPr bwMode="auto">
          <a:xfrm>
            <a:off x="1023938" y="4722813"/>
            <a:ext cx="13684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688" name="TextBox 14"/>
          <p:cNvSpPr txBox="1">
            <a:spLocks noChangeArrowheads="1"/>
          </p:cNvSpPr>
          <p:nvPr/>
        </p:nvSpPr>
        <p:spPr bwMode="auto">
          <a:xfrm>
            <a:off x="2430463" y="2162175"/>
            <a:ext cx="1800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ea typeface="+mn-ea"/>
                <a:cs typeface="+mn-cs"/>
              </a:rPr>
              <a:t>RAIN</a:t>
            </a:r>
          </a:p>
        </p:txBody>
      </p:sp>
      <p:sp>
        <p:nvSpPr>
          <p:cNvPr id="71689" name="TextBox 15"/>
          <p:cNvSpPr txBox="1">
            <a:spLocks noChangeArrowheads="1"/>
          </p:cNvSpPr>
          <p:nvPr/>
        </p:nvSpPr>
        <p:spPr bwMode="auto">
          <a:xfrm>
            <a:off x="2430463" y="3602038"/>
            <a:ext cx="1800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ea typeface="+mn-ea"/>
                <a:cs typeface="+mn-cs"/>
              </a:rPr>
              <a:t>WIND</a:t>
            </a:r>
          </a:p>
        </p:txBody>
      </p:sp>
      <p:sp>
        <p:nvSpPr>
          <p:cNvPr id="71690" name="TextBox 16"/>
          <p:cNvSpPr txBox="1">
            <a:spLocks noChangeArrowheads="1"/>
          </p:cNvSpPr>
          <p:nvPr/>
        </p:nvSpPr>
        <p:spPr bwMode="auto">
          <a:xfrm>
            <a:off x="2430463" y="5043488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ea typeface="+mn-ea"/>
                <a:cs typeface="+mn-cs"/>
              </a:rPr>
              <a:t>SNOW</a:t>
            </a:r>
          </a:p>
        </p:txBody>
      </p:sp>
      <p:sp>
        <p:nvSpPr>
          <p:cNvPr id="71691" name="TextBox 17"/>
          <p:cNvSpPr txBox="1">
            <a:spLocks noChangeArrowheads="1"/>
          </p:cNvSpPr>
          <p:nvPr/>
        </p:nvSpPr>
        <p:spPr bwMode="auto">
          <a:xfrm>
            <a:off x="5167313" y="2901950"/>
            <a:ext cx="11906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mtClean="0">
                <a:solidFill>
                  <a:srgbClr val="000000"/>
                </a:solidFill>
                <a:ea typeface="+mn-ea"/>
                <a:cs typeface="+mn-cs"/>
              </a:rPr>
              <a:t>ICE</a:t>
            </a:r>
          </a:p>
        </p:txBody>
      </p:sp>
      <p:sp>
        <p:nvSpPr>
          <p:cNvPr id="71692" name="TextBox 18"/>
          <p:cNvSpPr txBox="1">
            <a:spLocks noChangeArrowheads="1"/>
          </p:cNvSpPr>
          <p:nvPr/>
        </p:nvSpPr>
        <p:spPr bwMode="auto">
          <a:xfrm>
            <a:off x="4662488" y="4341813"/>
            <a:ext cx="17097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mtClean="0">
                <a:solidFill>
                  <a:srgbClr val="000000"/>
                </a:solidFill>
                <a:ea typeface="+mn-ea"/>
                <a:cs typeface="+mn-cs"/>
              </a:rPr>
              <a:t>FOG</a:t>
            </a:r>
          </a:p>
        </p:txBody>
      </p:sp>
      <p:sp>
        <p:nvSpPr>
          <p:cNvPr id="71693" name="Rounded Rectangle 22"/>
          <p:cNvSpPr>
            <a:spLocks noChangeArrowheads="1"/>
          </p:cNvSpPr>
          <p:nvPr/>
        </p:nvSpPr>
        <p:spPr bwMode="auto">
          <a:xfrm>
            <a:off x="482600" y="1668463"/>
            <a:ext cx="8135938" cy="4608512"/>
          </a:xfrm>
          <a:prstGeom prst="roundRect">
            <a:avLst>
              <a:gd name="adj" fmla="val 16667"/>
            </a:avLst>
          </a:prstGeom>
          <a:noFill/>
          <a:ln w="76200" cmpd="dbl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975" y="604838"/>
            <a:ext cx="6934200" cy="623887"/>
          </a:xfrm>
        </p:spPr>
        <p:txBody>
          <a:bodyPr/>
          <a:lstStyle/>
          <a:p>
            <a:pPr eaLnBrk="1" hangingPunct="1"/>
            <a:r>
              <a:rPr lang="en-US" smtClean="0"/>
              <a:t>Impact and likelihood – </a:t>
            </a:r>
            <a:br>
              <a:rPr lang="en-US" smtClean="0"/>
            </a:br>
            <a:r>
              <a:rPr lang="en-US" smtClean="0"/>
              <a:t>2011 onwards</a:t>
            </a:r>
            <a:br>
              <a:rPr lang="en-US" smtClean="0"/>
            </a:b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1917700"/>
            <a:ext cx="7920038" cy="4751388"/>
          </a:xfrm>
        </p:spPr>
        <p:txBody>
          <a:bodyPr/>
          <a:lstStyle/>
          <a:p>
            <a:pPr eaLnBrk="1" hangingPunct="1"/>
            <a:r>
              <a:rPr lang="en-US" smtClean="0"/>
              <a:t>Not just the nature of severe weather – no thresholds!</a:t>
            </a:r>
          </a:p>
          <a:p>
            <a:pPr eaLnBrk="1" hangingPunct="1"/>
            <a:r>
              <a:rPr lang="en-US" b="1" smtClean="0"/>
              <a:t>Impact</a:t>
            </a:r>
            <a:r>
              <a:rPr lang="en-US" smtClean="0"/>
              <a:t> based system</a:t>
            </a:r>
          </a:p>
          <a:p>
            <a:pPr eaLnBrk="1" hangingPunct="1"/>
            <a:r>
              <a:rPr lang="en-US" smtClean="0"/>
              <a:t>Two factors:</a:t>
            </a:r>
          </a:p>
          <a:p>
            <a:pPr lvl="1" eaLnBrk="1" hangingPunct="1"/>
            <a:r>
              <a:rPr lang="en-US" smtClean="0"/>
              <a:t>The level of </a:t>
            </a:r>
            <a:r>
              <a:rPr lang="en-US" b="1" smtClean="0"/>
              <a:t>impacts </a:t>
            </a:r>
            <a:r>
              <a:rPr lang="en-US" smtClean="0"/>
              <a:t>expected – dependent on:</a:t>
            </a:r>
          </a:p>
          <a:p>
            <a:pPr lvl="2" eaLnBrk="1" hangingPunct="1"/>
            <a:r>
              <a:rPr lang="en-US" smtClean="0"/>
              <a:t>Location</a:t>
            </a:r>
          </a:p>
          <a:p>
            <a:pPr lvl="2" eaLnBrk="1" hangingPunct="1"/>
            <a:r>
              <a:rPr lang="en-US" smtClean="0"/>
              <a:t>Timing</a:t>
            </a:r>
          </a:p>
          <a:p>
            <a:pPr lvl="2" eaLnBrk="1" hangingPunct="1"/>
            <a:r>
              <a:rPr lang="en-US" smtClean="0"/>
              <a:t>Recent weather </a:t>
            </a:r>
          </a:p>
          <a:p>
            <a:pPr lvl="2" eaLnBrk="1" hangingPunct="1">
              <a:buFont typeface="Arial" charset="0"/>
              <a:buNone/>
            </a:pPr>
            <a:endParaRPr lang="en-US" smtClean="0"/>
          </a:p>
          <a:p>
            <a:pPr lvl="1" eaLnBrk="1" hangingPunct="1"/>
            <a:r>
              <a:rPr lang="en-US" b="1" smtClean="0"/>
              <a:t>Likelihood </a:t>
            </a:r>
            <a:r>
              <a:rPr lang="en-US" smtClean="0"/>
              <a:t>of impacts occurring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559</TotalTime>
  <Words>690</Words>
  <Application>Microsoft Office PowerPoint</Application>
  <PresentationFormat>On-screen Show (4:3)</PresentationFormat>
  <Paragraphs>163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Blank master</vt:lpstr>
      <vt:lpstr>Custom Design</vt:lpstr>
      <vt:lpstr>MO_standard_template_14_0085</vt:lpstr>
      <vt:lpstr>1_Custom Design</vt:lpstr>
      <vt:lpstr>2_Custom Design</vt:lpstr>
      <vt:lpstr>1_Blank Presentation</vt:lpstr>
      <vt:lpstr>Impact Based Forecasting and  Risk Based Warnings</vt:lpstr>
      <vt:lpstr>Group Exercise – effective warnings</vt:lpstr>
      <vt:lpstr>Why warnings?</vt:lpstr>
      <vt:lpstr>An effective warning</vt:lpstr>
      <vt:lpstr>History of NSWWS</vt:lpstr>
      <vt:lpstr>Slide 6</vt:lpstr>
      <vt:lpstr>History of NSWWS</vt:lpstr>
      <vt:lpstr>5 Weather Elements</vt:lpstr>
      <vt:lpstr>Impact and likelihood –  2011 onwards </vt:lpstr>
      <vt:lpstr>The Matrix Colour determined by the combination of the likelihood and impacts</vt:lpstr>
      <vt:lpstr>Impact and likelihood</vt:lpstr>
      <vt:lpstr>Impact tables – all weather types</vt:lpstr>
      <vt:lpstr>Slide 13</vt:lpstr>
      <vt:lpstr>Key points in communicating the warning</vt:lpstr>
      <vt:lpstr>Communicating Uncertainty </vt:lpstr>
      <vt:lpstr>Communicating Uncertainty</vt:lpstr>
      <vt:lpstr>Communicating Uncertainty - using graphics</vt:lpstr>
      <vt:lpstr>Summary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mark.bevan</cp:lastModifiedBy>
  <cp:revision>77</cp:revision>
  <cp:lastPrinted>2004-10-15T09:34:20Z</cp:lastPrinted>
  <dcterms:created xsi:type="dcterms:W3CDTF">2009-08-03T14:32:49Z</dcterms:created>
  <dcterms:modified xsi:type="dcterms:W3CDTF">2016-11-01T07:51:27Z</dcterms:modified>
</cp:coreProperties>
</file>